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6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11" autoAdjust="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 smtClean="0"/>
              <a:t>Количествено</a:t>
            </a:r>
            <a:r>
              <a:rPr lang="bg-BG" baseline="0" dirty="0" smtClean="0"/>
              <a:t> изражение </a:t>
            </a:r>
            <a:endParaRPr lang="bg-BG" dirty="0"/>
          </a:p>
        </c:rich>
      </c:tx>
      <c:layout>
        <c:manualLayout>
          <c:xMode val="edge"/>
          <c:yMode val="edge"/>
          <c:x val="0.24711030912802567"/>
          <c:y val="1.964222862626141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34614076018274"/>
          <c:y val="0.14693801076146668"/>
          <c:w val="0.42902777777777779"/>
          <c:h val="0.780105140055276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Лист1!$A$2:$A$17</c:f>
              <c:strCache>
                <c:ptCount val="16"/>
                <c:pt idx="0">
                  <c:v>В.Търново</c:v>
                </c:pt>
                <c:pt idx="1">
                  <c:v>Видин</c:v>
                </c:pt>
                <c:pt idx="2">
                  <c:v>Враца</c:v>
                </c:pt>
                <c:pt idx="3">
                  <c:v>Кърджали</c:v>
                </c:pt>
                <c:pt idx="4">
                  <c:v>Ловеч</c:v>
                </c:pt>
                <c:pt idx="5">
                  <c:v>Плевн</c:v>
                </c:pt>
                <c:pt idx="6">
                  <c:v>Пловдив</c:v>
                </c:pt>
                <c:pt idx="7">
                  <c:v>Разград</c:v>
                </c:pt>
                <c:pt idx="8">
                  <c:v>Русе</c:v>
                </c:pt>
                <c:pt idx="9">
                  <c:v>СП</c:v>
                </c:pt>
                <c:pt idx="10">
                  <c:v>Хасково</c:v>
                </c:pt>
                <c:pt idx="11">
                  <c:v>Шумен</c:v>
                </c:pt>
                <c:pt idx="12">
                  <c:v>Ямбол</c:v>
                </c:pt>
                <c:pt idx="13">
                  <c:v>Тъговище</c:v>
                </c:pt>
                <c:pt idx="14">
                  <c:v>ОП София</c:v>
                </c:pt>
                <c:pt idx="15">
                  <c:v>Силистра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15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012734519296194"/>
          <c:y val="2.2712072546770705E-2"/>
          <c:w val="0.16061339554777876"/>
          <c:h val="0.96963010965843066"/>
        </c:manualLayout>
      </c:layout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dirty="0" smtClean="0"/>
              <a:t>Количествено изражение</a:t>
            </a:r>
            <a:endParaRPr lang="bg-BG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Продажби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Враца</c:v>
                </c:pt>
                <c:pt idx="1">
                  <c:v>Габрово</c:v>
                </c:pt>
                <c:pt idx="2">
                  <c:v>Кърджали</c:v>
                </c:pt>
                <c:pt idx="3">
                  <c:v>Ловеч</c:v>
                </c:pt>
                <c:pt idx="4">
                  <c:v>Монтана</c:v>
                </c:pt>
                <c:pt idx="5">
                  <c:v>Пазарджик</c:v>
                </c:pt>
                <c:pt idx="6">
                  <c:v>Перник</c:v>
                </c:pt>
                <c:pt idx="7">
                  <c:v>Плевен</c:v>
                </c:pt>
                <c:pt idx="8">
                  <c:v>Разград</c:v>
                </c:pt>
                <c:pt idx="9">
                  <c:v>Силистра</c:v>
                </c:pt>
                <c:pt idx="10">
                  <c:v>Сливен</c:v>
                </c:pt>
                <c:pt idx="11">
                  <c:v>София</c:v>
                </c:pt>
                <c:pt idx="12">
                  <c:v>СП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  <c:pt idx="7">
                  <c:v>5</c:v>
                </c:pt>
                <c:pt idx="8">
                  <c:v>16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1889277729172738"/>
          <c:y val="5.8758765814037831E-3"/>
          <c:w val="0.17184796344901332"/>
          <c:h val="0.986466305623797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926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391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072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3175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747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042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9661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17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929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141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268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AD22-72F0-4088-BBB0-1B9DA7C5FD82}" type="datetimeFigureOut">
              <a:rPr lang="bg-BG" smtClean="0"/>
              <a:t>19.2.2019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9FF3-1344-4AD5-B12A-B594FAC614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25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3">
              <a:lumMod val="20000"/>
              <a:lumOff val="80000"/>
            </a:schemeClr>
          </a:fgClr>
          <a:bgClr>
            <a:schemeClr val="tx2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432048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475656" y="332656"/>
            <a:ext cx="6400800" cy="2232248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“</a:t>
            </a:r>
            <a:r>
              <a:rPr lang="bg-BG" sz="4400" b="1" dirty="0" smtClean="0">
                <a:solidFill>
                  <a:schemeClr val="tx1"/>
                </a:solidFill>
              </a:rPr>
              <a:t>Престъпления, свързани с </a:t>
            </a:r>
            <a:r>
              <a:rPr lang="ru-RU" sz="4400" b="1" dirty="0" smtClean="0">
                <a:solidFill>
                  <a:schemeClr val="tx1"/>
                </a:solidFill>
              </a:rPr>
              <a:t> </a:t>
            </a:r>
            <a:r>
              <a:rPr lang="ru-RU" sz="4400" b="1" dirty="0" err="1">
                <a:solidFill>
                  <a:schemeClr val="tx1"/>
                </a:solidFill>
              </a:rPr>
              <a:t>дейности</a:t>
            </a:r>
            <a:r>
              <a:rPr lang="ru-RU" sz="4400" b="1" dirty="0">
                <a:solidFill>
                  <a:schemeClr val="tx1"/>
                </a:solidFill>
              </a:rPr>
              <a:t> на ТЕЛК на </a:t>
            </a:r>
            <a:r>
              <a:rPr lang="ru-RU" sz="4400" b="1" dirty="0" err="1" smtClean="0">
                <a:solidFill>
                  <a:schemeClr val="tx1"/>
                </a:solidFill>
              </a:rPr>
              <a:t>територията</a:t>
            </a:r>
            <a:r>
              <a:rPr lang="ru-RU" sz="4400" b="1" dirty="0">
                <a:solidFill>
                  <a:schemeClr val="tx1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на </a:t>
            </a:r>
            <a:r>
              <a:rPr lang="ru-RU" sz="4400" b="1" dirty="0" err="1" smtClean="0">
                <a:solidFill>
                  <a:schemeClr val="tx1"/>
                </a:solidFill>
              </a:rPr>
              <a:t>страната</a:t>
            </a:r>
            <a:r>
              <a:rPr lang="en-US" sz="4400" b="1" dirty="0" smtClean="0">
                <a:solidFill>
                  <a:schemeClr val="tx1"/>
                </a:solidFill>
              </a:rPr>
              <a:t>”</a:t>
            </a:r>
            <a:endParaRPr lang="bg-BG" sz="4400" b="1" dirty="0">
              <a:solidFill>
                <a:schemeClr val="tx1"/>
              </a:solidFill>
            </a:endParaRPr>
          </a:p>
        </p:txBody>
      </p:sp>
      <p:pic>
        <p:nvPicPr>
          <p:cNvPr id="4" name="Picture 15" descr="prb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1798712" cy="215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14693"/>
            <a:ext cx="1437307" cy="239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8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bg-B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на Република България</a:t>
            </a:r>
            <a:r>
              <a:rPr lang="bg-BG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5569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g-BG" altLang="bg-BG" sz="4800" dirty="0" smtClean="0"/>
              <a:t>Съвместната дейност на ПРБ и МВР за разкриване и разследване на престъпления, свързани с дейността на </a:t>
            </a:r>
            <a:r>
              <a:rPr lang="bg-BG" altLang="bg-BG" sz="4800" dirty="0" smtClean="0">
                <a:cs typeface="Calibri" pitchFamily="34" charset="0"/>
              </a:rPr>
              <a:t>Териториални експертни лекарски комисии</a:t>
            </a:r>
            <a:endParaRPr lang="bg-BG" altLang="bg-BG" sz="4800" dirty="0" smtClean="0"/>
          </a:p>
          <a:p>
            <a:endParaRPr lang="bg-BG" dirty="0"/>
          </a:p>
        </p:txBody>
      </p:sp>
      <p:pic>
        <p:nvPicPr>
          <p:cNvPr id="4" name="Picture 15" descr="prb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8636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90" y="1304900"/>
            <a:ext cx="712787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259384" y="2852937"/>
            <a:ext cx="5598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1691184" y="1412776"/>
            <a:ext cx="71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alt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ВЪТРЕШНИТЕ РАБОТИ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alt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Области с най-високо процентно съотношение на получаващите пенсия за инвалидност на база брой население по данни на НОИ</a:t>
            </a:r>
            <a:br>
              <a:rPr lang="bg-BG" alt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/>
          </a:p>
        </p:txBody>
      </p:sp>
      <p:grpSp>
        <p:nvGrpSpPr>
          <p:cNvPr id="5" name="Group 2"/>
          <p:cNvGrpSpPr>
            <a:grpSpLocks noChangeAspect="1"/>
          </p:cNvGrpSpPr>
          <p:nvPr/>
        </p:nvGrpSpPr>
        <p:grpSpPr bwMode="auto">
          <a:xfrm>
            <a:off x="1281055" y="1652533"/>
            <a:ext cx="6873875" cy="4979987"/>
            <a:chOff x="1095" y="720"/>
            <a:chExt cx="10000" cy="6934"/>
          </a:xfrm>
        </p:grpSpPr>
        <p:sp>
          <p:nvSpPr>
            <p:cNvPr id="6" name="AutoShape 3"/>
            <p:cNvSpPr>
              <a:spLocks noChangeAspect="1" noChangeArrowheads="1"/>
            </p:cNvSpPr>
            <p:nvPr/>
          </p:nvSpPr>
          <p:spPr bwMode="auto">
            <a:xfrm>
              <a:off x="1797" y="720"/>
              <a:ext cx="9194" cy="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bg-BG" sz="1600">
                <a:solidFill>
                  <a:prstClr val="black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" y="729"/>
              <a:ext cx="10000" cy="6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1797" y="4758"/>
              <a:ext cx="17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en-US" altLang="bg-BG" sz="1600" b="1" dirty="0" err="1">
                  <a:solidFill>
                    <a:srgbClr val="000000"/>
                  </a:solidFill>
                  <a:cs typeface="Times New Roman" panose="02020603050405020304" pitchFamily="18" charset="0"/>
                </a:rPr>
                <a:t>Кюстендил</a:t>
              </a:r>
              <a:endParaRPr lang="bg-BG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14,89 %</a:t>
              </a:r>
              <a:endParaRPr lang="en-US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1358" y="3905"/>
              <a:ext cx="143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en-US" altLang="bg-BG" sz="1600" b="1" dirty="0" err="1">
                  <a:solidFill>
                    <a:srgbClr val="000000"/>
                  </a:solidFill>
                  <a:cs typeface="Times New Roman" panose="02020603050405020304" pitchFamily="18" charset="0"/>
                </a:rPr>
                <a:t>Перник</a:t>
              </a:r>
              <a:endParaRPr lang="bg-BG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    16,97 %</a:t>
              </a:r>
              <a:endParaRPr lang="en-US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2929" y="3496"/>
              <a:ext cx="1557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en-US" altLang="bg-BG" sz="1600" b="1" dirty="0" err="1">
                  <a:solidFill>
                    <a:srgbClr val="000000"/>
                  </a:solidFill>
                  <a:cs typeface="Times New Roman" panose="02020603050405020304" pitchFamily="18" charset="0"/>
                </a:rPr>
                <a:t>София</a:t>
              </a: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 област</a:t>
              </a: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14,75 %</a:t>
              </a:r>
              <a:endParaRPr lang="en-US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2892" y="2192"/>
              <a:ext cx="1404" cy="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  В</a:t>
              </a:r>
              <a:r>
                <a:rPr lang="en-US" altLang="bg-BG" sz="1600" b="1" dirty="0" err="1">
                  <a:solidFill>
                    <a:srgbClr val="000000"/>
                  </a:solidFill>
                  <a:cs typeface="Times New Roman" panose="02020603050405020304" pitchFamily="18" charset="0"/>
                </a:rPr>
                <a:t>раца</a:t>
              </a:r>
              <a:endParaRPr lang="bg-BG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19,29 %</a:t>
              </a:r>
              <a:endParaRPr lang="en-US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4132" y="2024"/>
              <a:ext cx="1471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en-US" altLang="bg-BG" sz="1600" b="1" dirty="0" err="1">
                  <a:solidFill>
                    <a:srgbClr val="000000"/>
                  </a:solidFill>
                  <a:cs typeface="Times New Roman" panose="02020603050405020304" pitchFamily="18" charset="0"/>
                </a:rPr>
                <a:t>Плевен</a:t>
              </a:r>
              <a:endParaRPr lang="bg-BG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15,96 %</a:t>
              </a:r>
              <a:endParaRPr lang="en-US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4028" y="3025"/>
              <a:ext cx="148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en-US" altLang="bg-BG" sz="1600" b="1" dirty="0" err="1">
                  <a:solidFill>
                    <a:srgbClr val="000000"/>
                  </a:solidFill>
                  <a:cs typeface="Times New Roman" panose="02020603050405020304" pitchFamily="18" charset="0"/>
                </a:rPr>
                <a:t>Ловеч</a:t>
              </a:r>
              <a:endParaRPr lang="bg-BG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14,52 %</a:t>
              </a:r>
              <a:endParaRPr lang="en-US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5261" y="3249"/>
              <a:ext cx="1326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en-US" altLang="bg-BG" sz="1600" b="1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Габрово</a:t>
              </a:r>
              <a:endParaRPr lang="bg-BG" altLang="bg-BG" sz="1600" b="1" dirty="0">
                <a:solidFill>
                  <a:prstClr val="black"/>
                </a:solidFill>
                <a:cs typeface="Times New Roman" panose="02020603050405020304" pitchFamily="18" charset="0"/>
              </a:endParaRP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19,04 %</a:t>
              </a:r>
              <a:endParaRPr lang="en-US" altLang="bg-BG" sz="1600" b="1" dirty="0">
                <a:solidFill>
                  <a:prstClr val="blac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5" name="Text Box 37"/>
            <p:cNvSpPr txBox="1">
              <a:spLocks noChangeArrowheads="1"/>
            </p:cNvSpPr>
            <p:nvPr/>
          </p:nvSpPr>
          <p:spPr bwMode="auto">
            <a:xfrm>
              <a:off x="7799" y="926"/>
              <a:ext cx="15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en-US" altLang="bg-BG" sz="1600" b="1" dirty="0" err="1">
                  <a:solidFill>
                    <a:srgbClr val="000000"/>
                  </a:solidFill>
                  <a:cs typeface="Times New Roman" panose="02020603050405020304" pitchFamily="18" charset="0"/>
                </a:rPr>
                <a:t>Силистра</a:t>
              </a:r>
              <a:endParaRPr lang="bg-BG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28,61 %</a:t>
              </a:r>
              <a:endParaRPr lang="en-US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6" name="Text Box 38"/>
            <p:cNvSpPr txBox="1">
              <a:spLocks noChangeArrowheads="1"/>
            </p:cNvSpPr>
            <p:nvPr/>
          </p:nvSpPr>
          <p:spPr bwMode="auto">
            <a:xfrm>
              <a:off x="1933" y="1803"/>
              <a:ext cx="1439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Монтана</a:t>
              </a: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17,54 </a:t>
              </a:r>
              <a:r>
                <a:rPr lang="en-US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%</a:t>
              </a:r>
            </a:p>
          </p:txBody>
        </p:sp>
        <p:sp>
          <p:nvSpPr>
            <p:cNvPr id="17" name="Text Box 42"/>
            <p:cNvSpPr txBox="1">
              <a:spLocks noChangeArrowheads="1"/>
            </p:cNvSpPr>
            <p:nvPr/>
          </p:nvSpPr>
          <p:spPr bwMode="auto">
            <a:xfrm>
              <a:off x="7379" y="1724"/>
              <a:ext cx="1388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2179" tIns="31090" rIns="62179" bIns="31090"/>
            <a:lstStyle/>
            <a:p>
              <a:pPr algn="ctr" eaLnBrk="0" hangingPunct="0">
                <a:defRPr/>
              </a:pPr>
              <a:r>
                <a:rPr lang="en-US" altLang="bg-BG" sz="1600" b="1" dirty="0" err="1">
                  <a:solidFill>
                    <a:srgbClr val="000000"/>
                  </a:solidFill>
                  <a:cs typeface="Times New Roman" panose="02020603050405020304" pitchFamily="18" charset="0"/>
                </a:rPr>
                <a:t>Разград</a:t>
              </a:r>
              <a:endParaRPr lang="bg-BG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  <a:p>
              <a:pPr algn="ctr" eaLnBrk="0" hangingPunct="0">
                <a:defRPr/>
              </a:pPr>
              <a:r>
                <a:rPr lang="bg-BG" altLang="bg-BG" sz="1600" b="1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18,31 %</a:t>
              </a:r>
              <a:endParaRPr lang="en-US" altLang="bg-BG" sz="1600" b="1" dirty="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195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8098"/>
          </a:xfrm>
          <a:prstGeom prst="rect">
            <a:avLst/>
          </a:prstGeom>
          <a:solidFill>
            <a:srgbClr val="9CD1E0"/>
          </a:solidFill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F688B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defTabSz="914400">
              <a:defRPr/>
            </a:pPr>
            <a:r>
              <a:rPr lang="bg-BG" altLang="bg-BG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ПРЕДПРИЕТИ ДЕЙСТВИЯ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4525963"/>
          </a:xfrm>
        </p:spPr>
        <p:txBody>
          <a:bodyPr>
            <a:normAutofit lnSpcReduction="10000"/>
          </a:bodyPr>
          <a:lstStyle/>
          <a:p>
            <a:pPr marL="484632" indent="-4572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bg-BG" sz="2800" dirty="0" smtClean="0">
                <a:solidFill>
                  <a:srgbClr val="002060"/>
                </a:solidFill>
                <a:cs typeface="Calibri" panose="020F0502020204030204" pitchFamily="34" charset="0"/>
              </a:rPr>
              <a:t>От ПРБ и </a:t>
            </a:r>
            <a:r>
              <a:rPr lang="bg-BG" sz="2800" dirty="0" smtClean="0">
                <a:solidFill>
                  <a:srgbClr val="002060"/>
                </a:solidFill>
              </a:rPr>
              <a:t>ГДНП е създадена </a:t>
            </a:r>
            <a:r>
              <a:rPr lang="bg-BG" sz="2800" dirty="0">
                <a:solidFill>
                  <a:srgbClr val="002060"/>
                </a:solidFill>
              </a:rPr>
              <a:t>организация за анализ на оперативната обстановка, разкриване на извършените престъпления и противодействие на </a:t>
            </a:r>
            <a:r>
              <a:rPr lang="bg-BG" sz="2800" dirty="0" smtClean="0">
                <a:solidFill>
                  <a:srgbClr val="002060"/>
                </a:solidFill>
              </a:rPr>
              <a:t>същите в тези </a:t>
            </a:r>
            <a:r>
              <a:rPr lang="bg-BG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ОДМВР</a:t>
            </a:r>
            <a:r>
              <a:rPr lang="bg-BG" sz="2800" dirty="0" smtClean="0">
                <a:solidFill>
                  <a:srgbClr val="002060"/>
                </a:solidFill>
              </a:rPr>
              <a:t>, </a:t>
            </a:r>
            <a:r>
              <a:rPr lang="bg-BG" sz="2800" dirty="0">
                <a:solidFill>
                  <a:srgbClr val="002060"/>
                </a:solidFill>
              </a:rPr>
              <a:t>съвместно със служители от </a:t>
            </a:r>
            <a:r>
              <a:rPr lang="bg-BG" sz="2800" dirty="0" smtClean="0">
                <a:solidFill>
                  <a:srgbClr val="002060"/>
                </a:solidFill>
              </a:rPr>
              <a:t>ГДНП и съответната ОДМВР;</a:t>
            </a:r>
          </a:p>
          <a:p>
            <a:pPr marL="484632" indent="-4572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bg-BG" sz="2800" dirty="0" smtClean="0">
                <a:solidFill>
                  <a:srgbClr val="002060"/>
                </a:solidFill>
              </a:rPr>
              <a:t>Проведени са беседи с 384 лица с отпусната </a:t>
            </a:r>
            <a:r>
              <a:rPr lang="bg-BG" sz="2800" dirty="0" smtClean="0">
                <a:solidFill>
                  <a:srgbClr val="002060"/>
                </a:solidFill>
                <a:cs typeface="Calibri" panose="020F0502020204030204" pitchFamily="34" charset="0"/>
              </a:rPr>
              <a:t>пенсия </a:t>
            </a:r>
            <a:r>
              <a:rPr lang="bg-BG" sz="2800" dirty="0">
                <a:solidFill>
                  <a:srgbClr val="002060"/>
                </a:solidFill>
                <a:cs typeface="Calibri" panose="020F0502020204030204" pitchFamily="34" charset="0"/>
              </a:rPr>
              <a:t>за </a:t>
            </a:r>
            <a:r>
              <a:rPr lang="bg-BG" sz="2800" dirty="0" smtClean="0">
                <a:solidFill>
                  <a:srgbClr val="002060"/>
                </a:solidFill>
                <a:cs typeface="Calibri" panose="020F0502020204030204" pitchFamily="34" charset="0"/>
              </a:rPr>
              <a:t>инвалидност;</a:t>
            </a:r>
          </a:p>
          <a:p>
            <a:pPr marL="484632" indent="-4572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bg-BG" sz="2800" dirty="0" smtClean="0">
                <a:solidFill>
                  <a:srgbClr val="002060"/>
                </a:solidFill>
                <a:cs typeface="Calibri" panose="020F0502020204030204" pitchFamily="34" charset="0"/>
              </a:rPr>
              <a:t>Възложено на НОИ и е извършен преглед на медицинската документация за тези лица.</a:t>
            </a:r>
            <a:endParaRPr lang="bg-BG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solidFill>
            <a:srgbClr val="9CD1E0"/>
          </a:solidFill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bg-BG" altLang="bg-BG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УСТАНОВЕНА ПРИНЦИПНА СХЕМА ЗА ИЗВЪРШВАНЕ НА НАРУШЕНИЯ НА ЗКОНИТЕ В РБ</a:t>
            </a:r>
          </a:p>
        </p:txBody>
      </p:sp>
      <p:sp>
        <p:nvSpPr>
          <p:cNvPr id="5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84632" indent="-4572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bg-BG" sz="3000" dirty="0" smtClean="0">
                <a:cs typeface="Calibri" panose="020F0502020204030204" pitchFamily="34" charset="0"/>
              </a:rPr>
              <a:t>Общопрактикуващи</a:t>
            </a:r>
            <a:r>
              <a:rPr lang="bg-BG" sz="3000" dirty="0">
                <a:cs typeface="Calibri" panose="020F0502020204030204" pitchFamily="34" charset="0"/>
              </a:rPr>
              <a:t> </a:t>
            </a:r>
            <a:r>
              <a:rPr lang="bg-BG" sz="3000" dirty="0" smtClean="0">
                <a:cs typeface="Calibri" panose="020F0502020204030204" pitchFamily="34" charset="0"/>
              </a:rPr>
              <a:t>лекари и/или съответните специалисти изготвят документи с невярно съдържание (</a:t>
            </a:r>
            <a:r>
              <a:rPr lang="bg-BG" sz="3000" i="1" dirty="0" smtClean="0">
                <a:solidFill>
                  <a:srgbClr val="CF23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истински, но </a:t>
            </a:r>
            <a:r>
              <a:rPr lang="bg-BG" sz="3000" i="1" dirty="0" err="1" smtClean="0">
                <a:solidFill>
                  <a:srgbClr val="CF23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обективизиращи</a:t>
            </a:r>
            <a:r>
              <a:rPr lang="bg-BG" sz="3000" i="1" dirty="0" smtClean="0">
                <a:solidFill>
                  <a:srgbClr val="CF23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несъществуващи заболявания</a:t>
            </a:r>
            <a:r>
              <a:rPr lang="bg-BG" sz="3000" dirty="0" smtClean="0">
                <a:cs typeface="Calibri" panose="020F0502020204030204" pitchFamily="34" charset="0"/>
              </a:rPr>
              <a:t>);</a:t>
            </a:r>
          </a:p>
          <a:p>
            <a:pPr marL="484632" indent="-4572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bg-BG" sz="3000" dirty="0" smtClean="0">
                <a:cs typeface="Calibri" panose="020F0502020204030204" pitchFamily="34" charset="0"/>
              </a:rPr>
              <a:t>Документите се представят пред съответните ТЕЛК, с цел издаване на експертни решения;</a:t>
            </a:r>
          </a:p>
          <a:p>
            <a:pPr marL="484632" indent="-4572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bg-BG" sz="3000" dirty="0" smtClean="0">
                <a:cs typeface="Calibri" panose="020F0502020204030204" pitchFamily="34" charset="0"/>
              </a:rPr>
              <a:t>Регистрират се в ТД на НОИ и на лицето се изплаща незаконосъобразно определената му пенсия за инвалидност. 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29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9CD1E0"/>
          </a:solidFill>
        </p:spPr>
        <p:txBody>
          <a:bodyPr anchor="ctr"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F688B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defTabSz="914400">
              <a:defRPr/>
            </a:pPr>
            <a:r>
              <a:rPr lang="bg-BG" altLang="bg-BG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Образувани проверки и </a:t>
            </a:r>
            <a:r>
              <a:rPr lang="bg-BG" altLang="bg-BG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дп</a:t>
            </a:r>
            <a:r>
              <a:rPr lang="bg-BG" altLang="bg-BG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за периода 01.</a:t>
            </a:r>
            <a:r>
              <a:rPr lang="bg-BG" altLang="bg-BG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01</a:t>
            </a:r>
            <a:r>
              <a:rPr lang="bg-BG" altLang="bg-BG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.2017 до 31.12.2018 г.възложени от съответните прокуратури на МВР</a:t>
            </a:r>
            <a:endParaRPr lang="bg-BG" altLang="bg-BG" sz="3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graphicFrame>
        <p:nvGraphicFramePr>
          <p:cNvPr id="3" name="Контейнер за съдържани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5158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91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9CD1E0"/>
          </a:solidFill>
        </p:spPr>
        <p:txBody>
          <a:bodyPr anchor="ctr">
            <a:normAutofit fontScale="9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F688B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F688B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>
              <a:defRPr/>
            </a:pPr>
            <a:r>
              <a:rPr lang="bg-BG" altLang="bg-BG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Образувани проверки и </a:t>
            </a:r>
            <a:r>
              <a:rPr lang="bg-BG" altLang="bg-BG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дп</a:t>
            </a:r>
            <a:r>
              <a:rPr lang="bg-BG" altLang="bg-BG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bg-BG" altLang="bg-BG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bg-BG" altLang="bg-BG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през 2019 г. възложени от съответните прокуратури на МВР</a:t>
            </a:r>
            <a:endParaRPr lang="bg-BG" altLang="bg-BG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graphicFrame>
        <p:nvGraphicFramePr>
          <p:cNvPr id="3" name="Контейнер за съдържани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0512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47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Rectangle 1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bg-BG" altLang="bg-BG" sz="4800" b="1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Благодаря Ви 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bg-BG" altLang="bg-BG" sz="4800" b="1" i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за вниманието!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bg-BG" altLang="bg-BG" sz="4800" b="1" i="1" dirty="0" smtClean="0">
              <a:solidFill>
                <a:schemeClr val="folHlink"/>
              </a:solidFill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229</Words>
  <Application>Microsoft Office PowerPoint</Application>
  <PresentationFormat>Презентация на цял екран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Office тема</vt:lpstr>
      <vt:lpstr>Презентация на PowerPoint</vt:lpstr>
      <vt:lpstr>            Прокуратура на Република България </vt:lpstr>
      <vt:lpstr> Области с най-високо процентно съотношение на получаващите пенсия за инвалидност на база брой население по данни на НОИ </vt:lpstr>
      <vt:lpstr>ПРЕДПРИЕТИ ДЕЙСТВИЯ</vt:lpstr>
      <vt:lpstr>УСТАНОВЕНА ПРИНЦИПНА СХЕМА ЗА ИЗВЪРШВАНЕ НА НАРУШЕНИЯ НА ЗКОНИТЕ В РБ</vt:lpstr>
      <vt:lpstr>Образувани проверки и дп за периода 01.01.2017 до 31.12.2018 г.възложени от съответните прокуратури на МВР</vt:lpstr>
      <vt:lpstr>Образувани проверки и дп през 2019 г. възложени от съответните прокуратури на МВР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Милена Младенова</dc:creator>
  <cp:lastModifiedBy>Ива Шанкова</cp:lastModifiedBy>
  <cp:revision>86</cp:revision>
  <dcterms:created xsi:type="dcterms:W3CDTF">2019-02-15T11:00:58Z</dcterms:created>
  <dcterms:modified xsi:type="dcterms:W3CDTF">2019-02-19T13:31:27Z</dcterms:modified>
</cp:coreProperties>
</file>